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258" r:id="rId3"/>
    <p:sldId id="259" r:id="rId4"/>
    <p:sldId id="260" r:id="rId5"/>
    <p:sldId id="291" r:id="rId6"/>
    <p:sldId id="292" r:id="rId7"/>
    <p:sldId id="293" r:id="rId8"/>
    <p:sldId id="294" r:id="rId9"/>
    <p:sldId id="295" r:id="rId10"/>
    <p:sldId id="271" r:id="rId11"/>
    <p:sldId id="272" r:id="rId12"/>
    <p:sldId id="273" r:id="rId13"/>
    <p:sldId id="274" r:id="rId14"/>
    <p:sldId id="275" r:id="rId15"/>
    <p:sldId id="276" r:id="rId16"/>
    <p:sldId id="278" r:id="rId17"/>
    <p:sldId id="279" r:id="rId18"/>
    <p:sldId id="280" r:id="rId19"/>
    <p:sldId id="281" r:id="rId20"/>
    <p:sldId id="282" r:id="rId21"/>
    <p:sldId id="283" r:id="rId22"/>
    <p:sldId id="285" r:id="rId23"/>
    <p:sldId id="286" r:id="rId24"/>
    <p:sldId id="287" r:id="rId25"/>
    <p:sldId id="288" r:id="rId26"/>
    <p:sldId id="289" r:id="rId27"/>
    <p:sldId id="290" r:id="rId28"/>
    <p:sldId id="296" r:id="rId29"/>
    <p:sldId id="299" r:id="rId30"/>
    <p:sldId id="297" r:id="rId31"/>
    <p:sldId id="298" r:id="rId32"/>
    <p:sldId id="300" r:id="rId33"/>
    <p:sldId id="301" r:id="rId34"/>
    <p:sldId id="302" r:id="rId35"/>
    <p:sldId id="303" r:id="rId36"/>
    <p:sldId id="304" r:id="rId37"/>
    <p:sldId id="305" r:id="rId38"/>
    <p:sldId id="306" r:id="rId39"/>
    <p:sldId id="307" r:id="rId40"/>
    <p:sldId id="308" r:id="rId41"/>
    <p:sldId id="309" r:id="rId42"/>
    <p:sldId id="310" r:id="rId43"/>
    <p:sldId id="311" r:id="rId44"/>
    <p:sldId id="312" r:id="rId45"/>
    <p:sldId id="313" r:id="rId46"/>
    <p:sldId id="314" r:id="rId47"/>
    <p:sldId id="315" r:id="rId48"/>
    <p:sldId id="316" r:id="rId49"/>
    <p:sldId id="317" r:id="rId50"/>
    <p:sldId id="318" r:id="rId51"/>
    <p:sldId id="319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BEFAFC5-8D58-4FCF-9EBA-533CB5C4AE98}">
          <p14:sldIdLst>
            <p14:sldId id="256"/>
            <p14:sldId id="258"/>
            <p14:sldId id="259"/>
            <p14:sldId id="260"/>
            <p14:sldId id="291"/>
            <p14:sldId id="292"/>
            <p14:sldId id="293"/>
            <p14:sldId id="294"/>
            <p14:sldId id="295"/>
            <p14:sldId id="271"/>
            <p14:sldId id="272"/>
            <p14:sldId id="273"/>
            <p14:sldId id="274"/>
            <p14:sldId id="275"/>
            <p14:sldId id="276"/>
            <p14:sldId id="278"/>
            <p14:sldId id="279"/>
            <p14:sldId id="280"/>
            <p14:sldId id="281"/>
            <p14:sldId id="282"/>
            <p14:sldId id="283"/>
            <p14:sldId id="285"/>
            <p14:sldId id="286"/>
            <p14:sldId id="287"/>
            <p14:sldId id="288"/>
            <p14:sldId id="289"/>
            <p14:sldId id="290"/>
            <p14:sldId id="296"/>
            <p14:sldId id="299"/>
            <p14:sldId id="297"/>
            <p14:sldId id="298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</p14:sldIdLst>
        </p14:section>
        <p14:section name="Default Section" id="{B972AFC3-A40F-48B4-A904-540F3CFBAE39}">
          <p14:sldIdLst/>
        </p14:section>
        <p14:section name="Untitled Section" id="{C76BEA1D-16F1-40D2-BEE6-2DC84D08E277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954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7BC865-6EFE-4496-A3E1-CB98CCCF44DA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02BFA-E307-42D8-A47D-7626AD422C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1267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4FAF7-33EA-9E00-4C29-CA2854F44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AFD44-BB7F-6F82-E574-7017B61866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3A76D-C808-6BDD-75EA-FD1FE3C2C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C4869-1633-7424-2D78-9F26FD808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83598-42FB-0ABB-9131-B47B29E2F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255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AC96-C12B-2DD0-A45C-A46C378B9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80FCA9-0187-C8D3-F577-C9096AA59E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E9424-254E-2A2C-C6F0-2DB38A1A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61765-DF44-0B9A-94A5-3CE3AAC7D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6BE3E-1F6A-E700-88CD-CA76A3888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496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41D2F7-E68D-8B78-C11C-F391D5E4E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2D646D-C742-61B4-20F6-26DBCAEFC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D7FE2-4EB7-03DD-63DD-DCAE5378C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81C9F-C1E4-B3F0-BFE8-48E8D2F8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F4527-0779-56CD-58C4-AEB98590D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0406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577DB-2542-0E35-B255-BA6998F13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D94ED-DE18-BB2B-5E37-AEBDD2C9D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F8042-84DF-3572-3366-EFD777E3E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C210B-702C-4D7D-4100-65636ADA5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061E7-09BD-82E0-30C5-64651052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4203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B171C-CC10-E22A-B6CE-E36A9A753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EAE88-FE61-DE77-88D4-DE3604A52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26D9C-AE7F-7499-0D09-B5B680F95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22641-565A-110E-C980-A325F86DB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89FD5-C28A-2A73-C91C-49C450AFC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8242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FFAE5-A8ED-8B12-D90B-5E050A0CD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07B83-1111-B88C-8499-30C8CAD8EA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1B31AB-1228-FD40-80E4-0A9958EFA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1AC1A1-0798-17FC-9A07-59D5F6EFF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645CC-9177-C34A-3281-BAE2964E9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6D0772-13EB-DC2B-E9C3-84CE0A7E7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9946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1920E-5276-A9EB-D15D-32E25811C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E785C2-3A69-71B5-78BB-F77799531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94FBE2-9F46-5A15-4EE9-FEBED27A8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1E2863-8833-11FB-8A90-D85CE60196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B502A8-F98F-8F08-93C4-F278D9E0F4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005920-3E05-2152-8B5D-D27DBBEB1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06E51A-FC36-CD3C-D88D-E903B30E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FDB25A-A474-F983-77BB-8175AA8D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015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B17E5-777E-BDAD-666E-312FC7963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999885-D7CC-FED2-8996-31D7500D9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7632F1-C80D-B9CF-BD94-62F01FCF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E9CEC4-9779-E129-2E94-436993946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9776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D417F6-392A-D222-E588-3B98A344F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9BDFD3-270B-6E48-C96D-18120240C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974A5-7C73-951E-DA45-236F4A38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701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FE4FD-AE60-90EB-D7B0-5F07565FB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5B66D-6D2A-B3B6-D416-F2C659EE8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0509E2-BC0C-742B-BBD2-5F5EAAD12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927C3A-29CD-AD94-56D3-48D8D182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9CBF6-DD29-FED6-5C76-491A62358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95B8D-91CC-D2B5-6DC1-B4B3AE15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1687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58261-683B-6D38-3DD9-665C87CDA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C6A146-B9CA-05F1-9203-8150F480B0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886E8E-7470-DDF7-05E1-C5BCAA2825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FB5D28-EE61-37C4-EACF-8FCC70B5A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885395-E029-7858-87CC-6DB6271B3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30D53D-5A5A-BE1D-F32B-C1E9A2545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5488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B9AA14-74AB-A7FC-2DBE-ECE5D0C38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81568-3CF5-C979-69E0-584E75DF1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3085A-753B-4241-913C-84CBB2206D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EB9665-7F40-432C-9FBD-255632CEAF98}" type="datetimeFigureOut">
              <a:rPr lang="en-AU" smtClean="0"/>
              <a:t>11/10/2024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63850-DE00-FBDB-585E-B6E203C46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866FB-7CF2-90BA-481D-DF243DBA81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FC56F6-FDEA-410E-8C7E-7D916D8C2E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8672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6D4B9-197C-C4E6-ECC7-B30DC0693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5931" y="1122363"/>
            <a:ext cx="10300138" cy="238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Preparation for Microsoft Exam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3B877-F7F7-7DB8-3BDA-D20109BFAC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AU" sz="2800" dirty="0"/>
              <a:t>Friday</a:t>
            </a:r>
          </a:p>
          <a:p>
            <a:pPr>
              <a:lnSpc>
                <a:spcPct val="150000"/>
              </a:lnSpc>
            </a:pPr>
            <a:r>
              <a:rPr lang="en-AU" sz="2800" dirty="0"/>
              <a:t>Lecturer: Dr. Farshid Keivanian</a:t>
            </a:r>
          </a:p>
        </p:txBody>
      </p:sp>
    </p:spTree>
    <p:extLst>
      <p:ext uri="{BB962C8B-B14F-4D97-AF65-F5344CB8AC3E}">
        <p14:creationId xmlns:p14="http://schemas.microsoft.com/office/powerpoint/2010/main" val="370035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2000" cy="2364059"/>
          </a:xfrm>
        </p:spPr>
        <p:txBody>
          <a:bodyPr>
            <a:normAutofit fontScale="90000"/>
          </a:bodyPr>
          <a:lstStyle/>
          <a:p>
            <a:r>
              <a:rPr lang="en-AU" dirty="0"/>
              <a:t>3. </a:t>
            </a:r>
            <a:r>
              <a:rPr lang="en-US" dirty="0"/>
              <a:t>Creating a monthly income report for </a:t>
            </a:r>
            <a:r>
              <a:rPr lang="en-US" dirty="0" err="1"/>
              <a:t>Fabrikam</a:t>
            </a:r>
            <a:r>
              <a:rPr lang="en-US" dirty="0"/>
              <a:t> Residences, with some specific instructions at the bottom related to adding "Rent" as a tag in the document properties.</a:t>
            </a:r>
            <a:endParaRPr lang="en-AU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2" y="2364059"/>
            <a:ext cx="12023835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Step 1: Ensure Data Accuracy for Monthly Rent and Rent Increase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Review the Table: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table contains details such as Property ID, Bedrooms, Bathrooms, Garage, Garden, Type, Monthly Rent, and Rent Increase. Double-check that the data in these columns is accurate.</a:t>
            </a:r>
          </a:p>
        </p:txBody>
      </p:sp>
    </p:spTree>
    <p:extLst>
      <p:ext uri="{BB962C8B-B14F-4D97-AF65-F5344CB8AC3E}">
        <p14:creationId xmlns:p14="http://schemas.microsoft.com/office/powerpoint/2010/main" val="2979211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2000" cy="2364059"/>
          </a:xfrm>
        </p:spPr>
        <p:txBody>
          <a:bodyPr>
            <a:normAutofit fontScale="90000"/>
          </a:bodyPr>
          <a:lstStyle/>
          <a:p>
            <a:r>
              <a:rPr lang="en-AU" dirty="0"/>
              <a:t>3. </a:t>
            </a:r>
            <a:r>
              <a:rPr lang="en-US" dirty="0"/>
              <a:t>Creating a monthly income report for </a:t>
            </a:r>
            <a:r>
              <a:rPr lang="en-US" dirty="0" err="1"/>
              <a:t>Fabrikam</a:t>
            </a:r>
            <a:r>
              <a:rPr lang="en-US" dirty="0"/>
              <a:t> Residences, with some specific instructions at the bottom related to adding "Rent" as a tag in the document properties.</a:t>
            </a:r>
            <a:endParaRPr lang="en-AU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19024"/>
            <a:ext cx="12023835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Check Rent Data: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Ensure that the Monthly Rent and Rent Increase columns are formatted as currency values. To do this: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Select the cells under Monthly Rent and Rent Increase.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Right-click and choose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Format Cells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Under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Currency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and ensure the correct currency symbol is displayed.</a:t>
            </a:r>
          </a:p>
        </p:txBody>
      </p:sp>
    </p:spTree>
    <p:extLst>
      <p:ext uri="{BB962C8B-B14F-4D97-AF65-F5344CB8AC3E}">
        <p14:creationId xmlns:p14="http://schemas.microsoft.com/office/powerpoint/2010/main" val="1812761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2" y="830917"/>
            <a:ext cx="12023835" cy="5196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2: Add Rent as a Tag to the Document Properties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Access Document Properties: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Click on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File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tab in Excel to go to the backstage view.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On the left sidebar, choose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Info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Add Tags: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Properties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section (on the right side), look for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Tags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Click on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Add a tag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, and type in “Rent”.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Press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Enter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save the tag.</a:t>
            </a:r>
          </a:p>
        </p:txBody>
      </p:sp>
    </p:spTree>
    <p:extLst>
      <p:ext uri="{BB962C8B-B14F-4D97-AF65-F5344CB8AC3E}">
        <p14:creationId xmlns:p14="http://schemas.microsoft.com/office/powerpoint/2010/main" val="3759926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2" y="830917"/>
            <a:ext cx="12023835" cy="5196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3: Optional Formatting (If Required)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Table Formatting: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If needed, apply table formatting for a more organized look: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Select the entire table.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Go to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tab and click on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Format as Table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 Choose a table style you like.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Column Adjustments: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Adjust the column widths so that all data is visible and properly aligned.</a:t>
            </a:r>
          </a:p>
        </p:txBody>
      </p:sp>
    </p:spTree>
    <p:extLst>
      <p:ext uri="{BB962C8B-B14F-4D97-AF65-F5344CB8AC3E}">
        <p14:creationId xmlns:p14="http://schemas.microsoft.com/office/powerpoint/2010/main" val="181625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2" y="1800414"/>
            <a:ext cx="12023835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4: Save the Report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Save the Excel Sheet: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After adding the tag and ensuring the data is accurate, save the file.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You can save it as a regular Excel file (.xlsx) or, if required, export it as a PDF by going to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File &gt; Export &gt; Create PDF/XPS Document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51576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6F99CAB-E360-E9F0-279D-6696FD175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2" y="1800414"/>
            <a:ext cx="12023835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5: Mark the Project as Complete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Complete the Project: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Once the steps are done, return to the project interface (bottom section of the screen).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Click on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Mark Complete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finish this project step.</a:t>
            </a:r>
          </a:p>
        </p:txBody>
      </p:sp>
    </p:spTree>
    <p:extLst>
      <p:ext uri="{BB962C8B-B14F-4D97-AF65-F5344CB8AC3E}">
        <p14:creationId xmlns:p14="http://schemas.microsoft.com/office/powerpoint/2010/main" val="2757414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2286000"/>
            <a:ext cx="11906715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1: Select the Range to Print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Open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Students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worksheet in Excel (as indicated in the instruction).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Select the range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C3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Click and drag from cell C3 down to E18, highlighting the desired range.</a:t>
            </a:r>
          </a:p>
        </p:txBody>
      </p:sp>
    </p:spTree>
    <p:extLst>
      <p:ext uri="{BB962C8B-B14F-4D97-AF65-F5344CB8AC3E}">
        <p14:creationId xmlns:p14="http://schemas.microsoft.com/office/powerpoint/2010/main" val="3743843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2286000"/>
            <a:ext cx="11906715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2: Set Print Area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Once you have selected the range (C3), go to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Page Layout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tab on the Excel ribbon.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In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Page Setup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group, click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Print Area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, then choose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Set Print Area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This ensures that only the selected range (C3) will be printed.</a:t>
            </a:r>
          </a:p>
        </p:txBody>
      </p:sp>
    </p:spTree>
    <p:extLst>
      <p:ext uri="{BB962C8B-B14F-4D97-AF65-F5344CB8AC3E}">
        <p14:creationId xmlns:p14="http://schemas.microsoft.com/office/powerpoint/2010/main" val="3052819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2286000"/>
            <a:ext cx="11906715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3: Preview the Print Setup (Optional)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ensure that the correct range has been set, you can check the print preview: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Go to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File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tab and select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Print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or press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Ctrl + P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open the print preview.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Verify that only cells C3 are included in the preview.</a:t>
            </a:r>
          </a:p>
        </p:txBody>
      </p:sp>
    </p:spTree>
    <p:extLst>
      <p:ext uri="{BB962C8B-B14F-4D97-AF65-F5344CB8AC3E}">
        <p14:creationId xmlns:p14="http://schemas.microsoft.com/office/powerpoint/2010/main" val="3229581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1918009"/>
            <a:ext cx="11906715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4: Adjust Page Layout (If Needed)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If the print area doesn’t fit well on the page, you can adjust the scaling or layout: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Print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options, look for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Scaling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and choose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Fit Sheet on One Page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or another appropriate scaling option.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You can also adjust margins, orientation (Portrait or Landscape), or other layout settings under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Page Setup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ensure the printout looks professional.</a:t>
            </a:r>
          </a:p>
        </p:txBody>
      </p:sp>
    </p:spTree>
    <p:extLst>
      <p:ext uri="{BB962C8B-B14F-4D97-AF65-F5344CB8AC3E}">
        <p14:creationId xmlns:p14="http://schemas.microsoft.com/office/powerpoint/2010/main" val="457845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1. Freeze Rows 1 and 2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C4EEA78-C7A9-9927-2112-26F690C44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90688"/>
            <a:ext cx="12192000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1. Open the Excel worksheet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that contains the data you want to freeze.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2. Select the row below the rows you want to freeze.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this case, the instruction asks you to freeze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rows 1 and 2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so you will need to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row 3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3.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Navigate to the "View" tab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on the Ribbon.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On the top bar of Excel, locate the tab labeled "View."</a:t>
            </a:r>
          </a:p>
        </p:txBody>
      </p:sp>
    </p:spTree>
    <p:extLst>
      <p:ext uri="{BB962C8B-B14F-4D97-AF65-F5344CB8AC3E}">
        <p14:creationId xmlns:p14="http://schemas.microsoft.com/office/powerpoint/2010/main" val="32603514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1918009"/>
            <a:ext cx="11906715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5: Save the File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Once the print area has been set and previewed, save the file to ensure the changes are saved.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Go to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File &gt; Save As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, and save the document with the appropriate name.</a:t>
            </a:r>
          </a:p>
        </p:txBody>
      </p:sp>
    </p:spTree>
    <p:extLst>
      <p:ext uri="{BB962C8B-B14F-4D97-AF65-F5344CB8AC3E}">
        <p14:creationId xmlns:p14="http://schemas.microsoft.com/office/powerpoint/2010/main" val="22687452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4. Preparing a report of student exam results. The instruction at the bottom specifies that you need to configure the "Students" worksheet so that only cells C3:E18 will print.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E2A90-D54E-3594-F81E-B000F4A6BA17}"/>
              </a:ext>
            </a:extLst>
          </p:cNvPr>
          <p:cNvSpPr txBox="1"/>
          <p:nvPr/>
        </p:nvSpPr>
        <p:spPr>
          <a:xfrm>
            <a:off x="103148" y="1918009"/>
            <a:ext cx="11906715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6: Mark the Project Complete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Once the configuration is done, return to the interface and click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Mark Complete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at the bottom of the screen to finish this step of the project.</a:t>
            </a:r>
          </a:p>
        </p:txBody>
      </p:sp>
    </p:spTree>
    <p:extLst>
      <p:ext uri="{BB962C8B-B14F-4D97-AF65-F5344CB8AC3E}">
        <p14:creationId xmlns:p14="http://schemas.microsoft.com/office/powerpoint/2010/main" val="25386377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103148" y="1962615"/>
            <a:ext cx="12088851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Step-by-Step Solution to Insert a Hyperlink in Excel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1: Open the Correct Worksheet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Navigate to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Roasting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worksheet by clicking on the "Roasting" tab at the bottom of the Excel workbook.</a:t>
            </a:r>
          </a:p>
        </p:txBody>
      </p:sp>
    </p:spTree>
    <p:extLst>
      <p:ext uri="{BB962C8B-B14F-4D97-AF65-F5344CB8AC3E}">
        <p14:creationId xmlns:p14="http://schemas.microsoft.com/office/powerpoint/2010/main" val="12112689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51574" y="1617900"/>
            <a:ext cx="12088851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Step 2: Select Cell A10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Click on cell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A10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"Roasting" worksheet where you need to insert the hyperlink.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Step 3: Insert the Hyperlink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With cell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A10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selected, go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Insert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 in the Excel ribbon (located at the top of the screen).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Links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group, 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Hyperlink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(you can also press Ctrl + K to open the hyperlink dialog box).</a:t>
            </a:r>
          </a:p>
        </p:txBody>
      </p:sp>
    </p:spTree>
    <p:extLst>
      <p:ext uri="{BB962C8B-B14F-4D97-AF65-F5344CB8AC3E}">
        <p14:creationId xmlns:p14="http://schemas.microsoft.com/office/powerpoint/2010/main" val="933689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51574" y="1617900"/>
            <a:ext cx="12088851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Step 4: Set the Hyperlink URL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 the "Insert Hyperlink" dialog box: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Under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Link to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Existing File or Web Page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Address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field at the bottom of the dialog box, type or paste the URL: https://www.fourthcoffee.com.</a:t>
            </a:r>
          </a:p>
        </p:txBody>
      </p:sp>
    </p:spTree>
    <p:extLst>
      <p:ext uri="{BB962C8B-B14F-4D97-AF65-F5344CB8AC3E}">
        <p14:creationId xmlns:p14="http://schemas.microsoft.com/office/powerpoint/2010/main" val="21019302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51574" y="1617900"/>
            <a:ext cx="12088851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5: Set the Display Text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In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Text to Display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box (at the top of the dialog), type the text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More Information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6: Finalize the Hyperlink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Click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OK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insert the hyperlink into cell A10.</a:t>
            </a:r>
          </a:p>
        </p:txBody>
      </p:sp>
    </p:spTree>
    <p:extLst>
      <p:ext uri="{BB962C8B-B14F-4D97-AF65-F5344CB8AC3E}">
        <p14:creationId xmlns:p14="http://schemas.microsoft.com/office/powerpoint/2010/main" val="661798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51574" y="1617900"/>
            <a:ext cx="12088851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Step 7: Verify the Hyperlink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After inserting the hyperlink, hover over cell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A10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 check if the link directs to https://www.fourthcoffee.com and that the text displayed is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More Information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You can click the link to test it, making sure it redirects you to the correct website.</a:t>
            </a:r>
          </a:p>
        </p:txBody>
      </p:sp>
    </p:spTree>
    <p:extLst>
      <p:ext uri="{BB962C8B-B14F-4D97-AF65-F5344CB8AC3E}">
        <p14:creationId xmlns:p14="http://schemas.microsoft.com/office/powerpoint/2010/main" val="2137558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5. Inserting a hyperlink in Excel on the "Roasting" worksheet, specifically in cell A10, that links to the website https://www.fourthcoffee.com and displays the text "More Information" in the cell.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199D5-406F-9C2F-4D05-E5F63CC21135}"/>
              </a:ext>
            </a:extLst>
          </p:cNvPr>
          <p:cNvSpPr txBox="1"/>
          <p:nvPr/>
        </p:nvSpPr>
        <p:spPr>
          <a:xfrm>
            <a:off x="51574" y="1617900"/>
            <a:ext cx="12088851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8: Save the Workbook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Once the hyperlink is correctly inserted, save the workbook by pressing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Ctrl + S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or going to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File &gt; Save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Step 9: Mark the Project as Complete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Once all steps are complete, go back to the project interface and click on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Mark Complete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or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Submit Project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finish the task.</a:t>
            </a:r>
          </a:p>
        </p:txBody>
      </p:sp>
    </p:spTree>
    <p:extLst>
      <p:ext uri="{BB962C8B-B14F-4D97-AF65-F5344CB8AC3E}">
        <p14:creationId xmlns:p14="http://schemas.microsoft.com/office/powerpoint/2010/main" val="19398217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0031A5-B65E-903E-9C8B-38D9EA99E8ED}"/>
              </a:ext>
            </a:extLst>
          </p:cNvPr>
          <p:cNvSpPr txBox="1"/>
          <p:nvPr/>
        </p:nvSpPr>
        <p:spPr>
          <a:xfrm>
            <a:off x="103148" y="0"/>
            <a:ext cx="1208885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6. Change the margins to the Narrow setting.</a:t>
            </a:r>
            <a:endParaRPr lang="en-AU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9F0177-D747-826D-DD46-405B4EB0FF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103" b="9272"/>
          <a:stretch/>
        </p:blipFill>
        <p:spPr>
          <a:xfrm>
            <a:off x="2069559" y="635876"/>
            <a:ext cx="8156028" cy="622212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DA0EDFD-430F-70AB-007D-D9DADA9739BE}"/>
              </a:ext>
            </a:extLst>
          </p:cNvPr>
          <p:cNvSpPr/>
          <p:nvPr/>
        </p:nvSpPr>
        <p:spPr>
          <a:xfrm>
            <a:off x="3100552" y="4235669"/>
            <a:ext cx="2280745" cy="84082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36224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F7737D-4843-7A62-0311-4F5E582F5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EBD599-7AAD-C931-8F57-5D13E4C6E2C5}"/>
              </a:ext>
            </a:extLst>
          </p:cNvPr>
          <p:cNvSpPr txBox="1"/>
          <p:nvPr/>
        </p:nvSpPr>
        <p:spPr>
          <a:xfrm>
            <a:off x="0" y="0"/>
            <a:ext cx="3941379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7. Conditional Formatting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With the cell range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C3:J26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apply conditional formatting using blue gradient data bars.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A3EF2E-6E86-EAB4-7DDB-6783FCD413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17" b="11877"/>
          <a:stretch/>
        </p:blipFill>
        <p:spPr>
          <a:xfrm>
            <a:off x="4025462" y="0"/>
            <a:ext cx="8166538" cy="604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919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1. Freeze Rows 1 and 2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C4EEA78-C7A9-9927-2112-26F690C44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90687"/>
            <a:ext cx="12192000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Click "Freeze Panes."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"View" tab, locate the "Window" group, and click 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"Freeze Panes"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 dropdown menu will appear.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5. Choose "Freeze Panes" from the dropdown menu.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From the dropdown, select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"Freeze Panes"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(the first option). This will freeze both rows 1 and 2, so they remain visible as you scroll down the worksheet.</a:t>
            </a:r>
          </a:p>
        </p:txBody>
      </p:sp>
    </p:spTree>
    <p:extLst>
      <p:ext uri="{BB962C8B-B14F-4D97-AF65-F5344CB8AC3E}">
        <p14:creationId xmlns:p14="http://schemas.microsoft.com/office/powerpoint/2010/main" val="3421024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0CA64-1299-B07C-1B0E-7DAB007BD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FEEB018-FF67-6515-6630-859C2B3ECA0E}"/>
              </a:ext>
            </a:extLst>
          </p:cNvPr>
          <p:cNvSpPr txBox="1"/>
          <p:nvPr/>
        </p:nvSpPr>
        <p:spPr>
          <a:xfrm>
            <a:off x="103148" y="0"/>
            <a:ext cx="1208885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7. Conditional Formatting</a:t>
            </a:r>
            <a:endParaRPr kumimoji="0" lang="en-AU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52216B-04F8-4F40-60D8-FF71AFE0FD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748"/>
          <a:stretch/>
        </p:blipFill>
        <p:spPr>
          <a:xfrm>
            <a:off x="404648" y="823205"/>
            <a:ext cx="11382703" cy="603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249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E7AF4-8BFA-C1A6-ED7A-296E26DA9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C9667D-D2B6-185E-8CBF-3BD83D036217}"/>
              </a:ext>
            </a:extLst>
          </p:cNvPr>
          <p:cNvSpPr txBox="1"/>
          <p:nvPr/>
        </p:nvSpPr>
        <p:spPr>
          <a:xfrm>
            <a:off x="0" y="0"/>
            <a:ext cx="6758152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C3:J26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Home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Styles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click the dropdown arrow 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Conditional Formatting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Highlight Cells Rules &gt; Greater Than…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Greater Than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dialog, enter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200000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 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with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Green Fill with Dark Green Text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Click OK.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5.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Home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Styles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click the dropdown arrow 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Conditional Formatting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Highlight Cells Rules &gt; Less Than…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6.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Less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Than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dialog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box, enter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10000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with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Red Border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7. Click OK.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BA41F4-3034-0B17-A343-8ECCED74BE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259" t="35096" r="15431" b="12950"/>
          <a:stretch/>
        </p:blipFill>
        <p:spPr>
          <a:xfrm>
            <a:off x="6632028" y="1"/>
            <a:ext cx="5559972" cy="32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316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40255-0A5A-F94E-AF92-315140EBF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8207AC-BF7D-E40E-FEE5-D3FA11568B97}"/>
              </a:ext>
            </a:extLst>
          </p:cNvPr>
          <p:cNvSpPr txBox="1"/>
          <p:nvPr/>
        </p:nvSpPr>
        <p:spPr>
          <a:xfrm>
            <a:off x="0" y="0"/>
            <a:ext cx="6505903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8. Sort the data</a:t>
            </a:r>
            <a:endParaRPr kumimoji="0" lang="en-AU" sz="28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 the table data by the </a:t>
            </a: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column and then by the </a:t>
            </a: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Year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column in ascending order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5133A1-54A5-6011-6636-9482F1C9EA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327" r="21034" b="8505"/>
          <a:stretch/>
        </p:blipFill>
        <p:spPr>
          <a:xfrm>
            <a:off x="6505903" y="0"/>
            <a:ext cx="5686097" cy="62746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513E69-BEFE-19DB-E71B-2DA6526DB6CE}"/>
              </a:ext>
            </a:extLst>
          </p:cNvPr>
          <p:cNvSpPr txBox="1"/>
          <p:nvPr/>
        </p:nvSpPr>
        <p:spPr>
          <a:xfrm>
            <a:off x="0" y="2735246"/>
            <a:ext cx="650590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A5:D106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 &amp; Filter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dialog box, in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 by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Add Level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Then by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Year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4166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8B28C4-B882-2454-2B72-C49DA5B9B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99D126-B993-2FFE-C072-D026C58BCB79}"/>
              </a:ext>
            </a:extLst>
          </p:cNvPr>
          <p:cNvSpPr txBox="1"/>
          <p:nvPr/>
        </p:nvSpPr>
        <p:spPr>
          <a:xfrm>
            <a:off x="0" y="0"/>
            <a:ext cx="6505903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8. Sort the data</a:t>
            </a:r>
            <a:endParaRPr kumimoji="0" lang="en-AU" sz="28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 the table data by the </a:t>
            </a: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column and then by the </a:t>
            </a: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Year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column in ascending order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9FA2A-B7F6-B848-1DA1-E61AE039B454}"/>
              </a:ext>
            </a:extLst>
          </p:cNvPr>
          <p:cNvSpPr txBox="1"/>
          <p:nvPr/>
        </p:nvSpPr>
        <p:spPr>
          <a:xfrm>
            <a:off x="0" y="2735246"/>
            <a:ext cx="650590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A5:D106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 &amp; Filter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dialog box, in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Sort by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Add Level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Then by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dropdown,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Year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318855-7AD0-7BD9-B1E2-A7DE3E1E4E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845" b="5900"/>
          <a:stretch/>
        </p:blipFill>
        <p:spPr>
          <a:xfrm>
            <a:off x="6138007" y="2086303"/>
            <a:ext cx="6053993" cy="477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5277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8D0D2-145D-35FB-D6F3-FADB5F04D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9F40F3-436F-DD23-EBB5-F37DF11D2C4A}"/>
              </a:ext>
            </a:extLst>
          </p:cNvPr>
          <p:cNvSpPr txBox="1"/>
          <p:nvPr/>
        </p:nvSpPr>
        <p:spPr>
          <a:xfrm>
            <a:off x="1" y="0"/>
            <a:ext cx="4445875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9. Filter the table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Filter the table to display data from only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Oncology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Gastrointestinal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categories and those pharmaceuticals that end with the suffix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ex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or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lux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FA1670-A96F-7520-941F-33BF962016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948" b="6514"/>
          <a:stretch/>
        </p:blipFill>
        <p:spPr>
          <a:xfrm>
            <a:off x="4445876" y="0"/>
            <a:ext cx="7746124" cy="550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9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2C8A4-1A0A-CBF4-F499-55A150E2C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D0DCA4-5AE7-C08D-72CA-1073A3D04F26}"/>
              </a:ext>
            </a:extLst>
          </p:cNvPr>
          <p:cNvSpPr txBox="1"/>
          <p:nvPr/>
        </p:nvSpPr>
        <p:spPr>
          <a:xfrm>
            <a:off x="2" y="0"/>
            <a:ext cx="399393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9. Filter the table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Filter the table to display data from only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Oncology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Gastrointestinal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categories and those pharmaceuticals that end with the suffix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ex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or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lux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F6633A-395D-4E73-5A13-22B09767D9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59" b="5900"/>
          <a:stretch/>
        </p:blipFill>
        <p:spPr>
          <a:xfrm>
            <a:off x="3993931" y="0"/>
            <a:ext cx="8198069" cy="645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72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0FAE5-7730-54B7-0469-D7D7F4F90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903E0F-EEEB-0B55-12AC-310678DF1034}"/>
              </a:ext>
            </a:extLst>
          </p:cNvPr>
          <p:cNvSpPr txBox="1"/>
          <p:nvPr/>
        </p:nvSpPr>
        <p:spPr>
          <a:xfrm>
            <a:off x="2" y="0"/>
            <a:ext cx="399393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10. Remove duplicates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all duplicates from the table based on the values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Year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Value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columns.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541523-B3FF-C747-8171-61E8B6F563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58" r="2931" b="8812"/>
          <a:stretch/>
        </p:blipFill>
        <p:spPr>
          <a:xfrm>
            <a:off x="4277712" y="0"/>
            <a:ext cx="7840716" cy="625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8365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77D2F-C4E5-34ED-1947-547A72CC0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FE9A531-A70A-029C-ABEC-75342543D7C2}"/>
              </a:ext>
            </a:extLst>
          </p:cNvPr>
          <p:cNvSpPr txBox="1"/>
          <p:nvPr/>
        </p:nvSpPr>
        <p:spPr>
          <a:xfrm>
            <a:off x="2" y="0"/>
            <a:ext cx="5604906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10. Remove duplicates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all duplicates from the table based on the values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Year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Value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columns.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997DED-0755-A089-1CD6-07DB8F953D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58" t="-1" r="3017" b="16015"/>
          <a:stretch/>
        </p:blipFill>
        <p:spPr>
          <a:xfrm>
            <a:off x="5604908" y="0"/>
            <a:ext cx="6587089" cy="48452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BA504D-524B-D046-6EB3-C9799D31E5BF}"/>
              </a:ext>
            </a:extLst>
          </p:cNvPr>
          <p:cNvSpPr txBox="1"/>
          <p:nvPr/>
        </p:nvSpPr>
        <p:spPr>
          <a:xfrm>
            <a:off x="0" y="2610843"/>
            <a:ext cx="560490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A5:D106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 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 Tools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Remove Duplicates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Columns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list, clear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Variable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check boxes.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twice.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7814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B58C5-739E-30E8-F90B-90E068F82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FC223C-500A-96CC-5257-D6A425D5C9CE}"/>
              </a:ext>
            </a:extLst>
          </p:cNvPr>
          <p:cNvSpPr txBox="1"/>
          <p:nvPr/>
        </p:nvSpPr>
        <p:spPr>
          <a:xfrm>
            <a:off x="2" y="0"/>
            <a:ext cx="5604906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10. Remove duplicates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all duplicates from the table based on the values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Year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Value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columns.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FA5FBE-3D8D-5FE1-30A7-2B84304CB8DB}"/>
              </a:ext>
            </a:extLst>
          </p:cNvPr>
          <p:cNvSpPr txBox="1"/>
          <p:nvPr/>
        </p:nvSpPr>
        <p:spPr>
          <a:xfrm>
            <a:off x="0" y="2610843"/>
            <a:ext cx="560490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A5:D106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 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 Tools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Remove Duplicates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Columns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list, clear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Variable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Variant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check boxes.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twice.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514F38-1CF9-6D48-3FAE-9E8619479D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080" t="30968" r="11724" b="33027"/>
          <a:stretch/>
        </p:blipFill>
        <p:spPr>
          <a:xfrm>
            <a:off x="5604909" y="0"/>
            <a:ext cx="6587090" cy="575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2111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292F3B-5EFB-4C34-7706-D90996B56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0E9751-E933-8D44-4C80-214086D7CF85}"/>
              </a:ext>
            </a:extLst>
          </p:cNvPr>
          <p:cNvSpPr txBox="1"/>
          <p:nvPr/>
        </p:nvSpPr>
        <p:spPr>
          <a:xfrm>
            <a:off x="2" y="0"/>
            <a:ext cx="405699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11. Save As PDF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Save the entire workbook as a PDF file in your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GMetrixTemplates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 folder, omitting document properties and tags.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09EE18-3BE1-A389-A4C0-91B250FB98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276" b="5748"/>
          <a:stretch/>
        </p:blipFill>
        <p:spPr>
          <a:xfrm>
            <a:off x="4056992" y="0"/>
            <a:ext cx="8135007" cy="646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8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1. Freeze Rows 1 and 2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C4EEA78-C7A9-9927-2112-26F690C44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90687"/>
            <a:ext cx="12192000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Confirming the Result: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Now, if you scroll down the worksheet,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rows 1 and 2 will stay fixed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at the top of the sheet, making the titles and column headings always visible.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This solution allows you to keep specific rows visible as you work with large datasets, improving your ability to reference important information like headers or titles while scrolling.</a:t>
            </a:r>
          </a:p>
        </p:txBody>
      </p:sp>
    </p:spTree>
    <p:extLst>
      <p:ext uri="{BB962C8B-B14F-4D97-AF65-F5344CB8AC3E}">
        <p14:creationId xmlns:p14="http://schemas.microsoft.com/office/powerpoint/2010/main" val="39654892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C1A903-233F-7E5C-0ADB-BEEE8D1551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602AE0-CC72-A3B6-393B-002C6E4950A9}"/>
              </a:ext>
            </a:extLst>
          </p:cNvPr>
          <p:cNvSpPr txBox="1"/>
          <p:nvPr/>
        </p:nvSpPr>
        <p:spPr>
          <a:xfrm>
            <a:off x="2" y="0"/>
            <a:ext cx="3678619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11. Save As PDF Entire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WorkBook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no tags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File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 and choose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Export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Create PDF/XPS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Document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and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Create PDF/XPS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navigate to the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GMetrixTemplates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folder.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1B4A08-0C2E-33A3-C6AA-9F5F1E302C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276" r="17672" b="29042"/>
          <a:stretch/>
        </p:blipFill>
        <p:spPr>
          <a:xfrm>
            <a:off x="3783725" y="0"/>
            <a:ext cx="8408274" cy="684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0119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7ACFD6-FCFD-D0D6-28F7-A4B6978F6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2278203-97A7-67A1-4D4E-75DD003845AC}"/>
              </a:ext>
            </a:extLst>
          </p:cNvPr>
          <p:cNvSpPr txBox="1"/>
          <p:nvPr/>
        </p:nvSpPr>
        <p:spPr>
          <a:xfrm>
            <a:off x="2" y="0"/>
            <a:ext cx="3678619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Publish as PDF or XPS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dialog box,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Options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In the 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Options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dialog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box, under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Publish what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Entire Workbook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clear the check boxes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Document properties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Document structure tags for accessibility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5.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6.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Publish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1D7B33-BC61-2CAF-F53A-905250E8C0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276" r="17672" b="29042"/>
          <a:stretch/>
        </p:blipFill>
        <p:spPr>
          <a:xfrm>
            <a:off x="3783725" y="0"/>
            <a:ext cx="8408274" cy="684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5726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832A3B-220B-6C7B-B98B-723006B7E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E908FB-B6EC-FB5B-11D3-468CCAF89B22}"/>
              </a:ext>
            </a:extLst>
          </p:cNvPr>
          <p:cNvSpPr txBox="1"/>
          <p:nvPr/>
        </p:nvSpPr>
        <p:spPr>
          <a:xfrm>
            <a:off x="2" y="0"/>
            <a:ext cx="3678619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12. Sparkline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Using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Autofill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, add a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Line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sparkline to column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using the data in columns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through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J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F01C3A-A549-6C80-43F5-FEC2011499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103" r="15862" b="56168"/>
          <a:stretch/>
        </p:blipFill>
        <p:spPr>
          <a:xfrm>
            <a:off x="3663773" y="0"/>
            <a:ext cx="8528226" cy="41200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57D348-7E2E-D7E9-A544-3EEAB98BC207}"/>
              </a:ext>
            </a:extLst>
          </p:cNvPr>
          <p:cNvSpPr txBox="1"/>
          <p:nvPr/>
        </p:nvSpPr>
        <p:spPr>
          <a:xfrm>
            <a:off x="0" y="3429000"/>
            <a:ext cx="6201102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 cell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L3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Insert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Sparklines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Line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21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93BF2-03D9-980E-F2F9-12A98DC1F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30F76E3-3366-5209-9B47-8AF0F4DD7F43}"/>
              </a:ext>
            </a:extLst>
          </p:cNvPr>
          <p:cNvSpPr txBox="1"/>
          <p:nvPr/>
        </p:nvSpPr>
        <p:spPr>
          <a:xfrm>
            <a:off x="0" y="0"/>
            <a:ext cx="4026310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Create Sparklines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dialog box, 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Data Range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enter 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C3:J3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4.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5. Move your cursor over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AutoFill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handle at the lower-right corner of the cell. (The pointer should change from a thick white cross to a thin black cross.)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6. Click and drag to cell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L27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 release the mouse button.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5A92BD-0CFE-C79C-530F-49C8197CB7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24" b="33118"/>
          <a:stretch/>
        </p:blipFill>
        <p:spPr>
          <a:xfrm>
            <a:off x="4026310" y="0"/>
            <a:ext cx="8165690" cy="458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7005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1A226-E0A2-2CF4-BC8A-DB4B485DB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A24D195-624C-324B-5FE0-B5010BCFEE27}"/>
              </a:ext>
            </a:extLst>
          </p:cNvPr>
          <p:cNvSpPr txBox="1"/>
          <p:nvPr/>
        </p:nvSpPr>
        <p:spPr>
          <a:xfrm>
            <a:off x="0" y="0"/>
            <a:ext cx="420329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13.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Sharpen photo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worksheet, sharpen by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50%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 apply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Watercolor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Sponge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artistic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 effect to the image.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C0BB2F-8253-1448-C6A1-2264FE3E6D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24" b="4409"/>
          <a:stretch/>
        </p:blipFill>
        <p:spPr>
          <a:xfrm>
            <a:off x="4145696" y="1"/>
            <a:ext cx="8046303" cy="64597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E34663-E1F0-C3D2-38AA-CD48764A1476}"/>
              </a:ext>
            </a:extLst>
          </p:cNvPr>
          <p:cNvSpPr txBox="1"/>
          <p:nvPr/>
        </p:nvSpPr>
        <p:spPr>
          <a:xfrm>
            <a:off x="0" y="2812477"/>
            <a:ext cx="414569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Select the ice cream image.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Picture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Format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contextual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tab, in the 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Adjust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group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click the dropdown arrow 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Corrections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Sharpen: 50%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0977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B40993-3A9E-1AD7-0FFF-8091F795D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10C1A44-7B78-C121-7234-7EB2A07DEDB8}"/>
              </a:ext>
            </a:extLst>
          </p:cNvPr>
          <p:cNvSpPr txBox="1"/>
          <p:nvPr/>
        </p:nvSpPr>
        <p:spPr>
          <a:xfrm>
            <a:off x="0" y="0"/>
            <a:ext cx="3952568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13.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Sharpen photo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worksheet, sharpen by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50%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 apply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Watercolor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Sponge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artistic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 effect to the image.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86CEB6-4A19-F4A2-86CE-0A42074BCF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420" b="5377"/>
          <a:stretch/>
        </p:blipFill>
        <p:spPr>
          <a:xfrm>
            <a:off x="3952568" y="0"/>
            <a:ext cx="8239432" cy="6489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D4F52C-8892-B90D-E18D-88B9241C98DF}"/>
              </a:ext>
            </a:extLst>
          </p:cNvPr>
          <p:cNvSpPr txBox="1"/>
          <p:nvPr/>
        </p:nvSpPr>
        <p:spPr>
          <a:xfrm>
            <a:off x="0" y="3244645"/>
            <a:ext cx="3952568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Picture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Format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contextual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tab, in the 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Adjust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group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click the dropdown arrow 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Artistic Effects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 and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Watercolor Sponge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7945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94A30-3357-EF7A-9CF9-94E07D01F1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F827B75-0F37-0BCB-0483-C074938E4269}"/>
              </a:ext>
            </a:extLst>
          </p:cNvPr>
          <p:cNvSpPr txBox="1"/>
          <p:nvPr/>
        </p:nvSpPr>
        <p:spPr>
          <a:xfrm>
            <a:off x="0" y="0"/>
            <a:ext cx="395256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14.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Background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Colour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212529"/>
              </a:solidFill>
              <a:effectLst/>
              <a:uLnTx/>
              <a:uFillTx/>
              <a:latin typeface="-apple-system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worksheet, remove the background of the ice cream image.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0E7721-7558-4649-8CD5-B2039AB8C431}"/>
              </a:ext>
            </a:extLst>
          </p:cNvPr>
          <p:cNvSpPr txBox="1"/>
          <p:nvPr/>
        </p:nvSpPr>
        <p:spPr>
          <a:xfrm>
            <a:off x="0" y="3244645"/>
            <a:ext cx="532416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1. Select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2. Select the ice cream image.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Picture Format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contextual tab, in the 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Adjust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group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Background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FAD931-E462-3A7E-8309-C4EAD3E989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420" b="7361"/>
          <a:stretch/>
        </p:blipFill>
        <p:spPr>
          <a:xfrm>
            <a:off x="5070200" y="0"/>
            <a:ext cx="7121800" cy="549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7091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9EA3E-C86A-DD5D-825E-9415112C7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460C75E-5105-F547-D642-DE5C557B36E9}"/>
              </a:ext>
            </a:extLst>
          </p:cNvPr>
          <p:cNvSpPr txBox="1"/>
          <p:nvPr/>
        </p:nvSpPr>
        <p:spPr>
          <a:xfrm>
            <a:off x="0" y="0"/>
            <a:ext cx="395256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14.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Remove Background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Colour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212529"/>
              </a:solidFill>
              <a:effectLst/>
              <a:uLnTx/>
              <a:uFillTx/>
              <a:latin typeface="-apple-system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Summary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worksheet, remove the background of the ice cream image.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E49E37-8A9B-BAD5-D482-4E1D9484673C}"/>
              </a:ext>
            </a:extLst>
          </p:cNvPr>
          <p:cNvSpPr txBox="1"/>
          <p:nvPr/>
        </p:nvSpPr>
        <p:spPr>
          <a:xfrm>
            <a:off x="0" y="2887682"/>
            <a:ext cx="395256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4.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Background Removal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contextual 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Close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group,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Keep Changes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E71CF8-5442-21EC-9909-29FCC6F630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420" b="6237"/>
          <a:stretch/>
        </p:blipFill>
        <p:spPr>
          <a:xfrm>
            <a:off x="3952568" y="0"/>
            <a:ext cx="8239432" cy="643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9258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E0C625-83C2-6278-917E-B7BA6C74A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B5124DA-9623-5E0A-3333-35ED18EF1B73}"/>
              </a:ext>
            </a:extLst>
          </p:cNvPr>
          <p:cNvSpPr txBox="1"/>
          <p:nvPr/>
        </p:nvSpPr>
        <p:spPr>
          <a:xfrm>
            <a:off x="0" y="0"/>
            <a:ext cx="395256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15.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Add a Pie Chart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Using the data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Combined Sales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worksheet, add a Pie chart including labels that presents the combined sales for each representative.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3C7CD0-ADFF-D012-7418-97B12C6FBA56}"/>
              </a:ext>
            </a:extLst>
          </p:cNvPr>
          <p:cNvSpPr txBox="1"/>
          <p:nvPr/>
        </p:nvSpPr>
        <p:spPr>
          <a:xfrm>
            <a:off x="0" y="3539430"/>
            <a:ext cx="505869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1. Select 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Combined Sales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worksheet.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2.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E2:E7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3.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Insert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group, click the dropdown arrow for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Pie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and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Pie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2D Pie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section.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91002D-F4AB-29F4-F20F-88E31FB5F2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420" b="6237"/>
          <a:stretch/>
        </p:blipFill>
        <p:spPr>
          <a:xfrm>
            <a:off x="5058696" y="0"/>
            <a:ext cx="7133303" cy="556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4653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F33A9-724D-35A0-53C4-47E4AEA1A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B4FDE50-2739-5330-7CA6-EFC94BF9195C}"/>
              </a:ext>
            </a:extLst>
          </p:cNvPr>
          <p:cNvSpPr txBox="1"/>
          <p:nvPr/>
        </p:nvSpPr>
        <p:spPr>
          <a:xfrm>
            <a:off x="0" y="0"/>
            <a:ext cx="455725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15.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Add a Pie Chart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Using the data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Combined Sales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worksheet, add a Pie chart including labels that presents the combined sales for each representative.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4AF687-AFFD-F997-9C74-2F69E8D67087}"/>
              </a:ext>
            </a:extLst>
          </p:cNvPr>
          <p:cNvSpPr txBox="1"/>
          <p:nvPr/>
        </p:nvSpPr>
        <p:spPr>
          <a:xfrm>
            <a:off x="-1" y="3042175"/>
            <a:ext cx="576661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4. Select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, 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 Design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contextual 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Data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group, choose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 Source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dialog,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Horizontal (Category) Axis Labels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section,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Edit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6.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A3:A7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7.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twice.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382F91-5BDC-9006-56D1-6FC31F2E08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82" b="7742"/>
          <a:stretch/>
        </p:blipFill>
        <p:spPr>
          <a:xfrm>
            <a:off x="5677876" y="0"/>
            <a:ext cx="6514123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838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2. Client Onboarding and Billing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6DB0F-5593-71C1-7104-82DF74BD248B}"/>
              </a:ext>
            </a:extLst>
          </p:cNvPr>
          <p:cNvSpPr txBox="1"/>
          <p:nvPr/>
        </p:nvSpPr>
        <p:spPr>
          <a:xfrm>
            <a:off x="0" y="1639336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1. Open the Excel Worksheet: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Open the Excel file that contains the "Client Onboarding and Billing" data. If this is an existing file, ensure the "Client Billing" worksheet is selected.</a:t>
            </a:r>
          </a:p>
        </p:txBody>
      </p:sp>
    </p:spTree>
    <p:extLst>
      <p:ext uri="{BB962C8B-B14F-4D97-AF65-F5344CB8AC3E}">
        <p14:creationId xmlns:p14="http://schemas.microsoft.com/office/powerpoint/2010/main" val="42372768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6467D-C7D2-165C-5C06-3E7FB4D66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2572355-DC10-2968-50C0-5402CAEBDFBF}"/>
              </a:ext>
            </a:extLst>
          </p:cNvPr>
          <p:cNvSpPr txBox="1"/>
          <p:nvPr/>
        </p:nvSpPr>
        <p:spPr>
          <a:xfrm>
            <a:off x="0" y="0"/>
            <a:ext cx="455725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15.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Add a Pie Chart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Using the data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Combined Sales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worksheet, add a Pie chart including labels that presents the combined sales for each representative.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370AB8-6BFC-67E2-8D25-340B481170B3}"/>
              </a:ext>
            </a:extLst>
          </p:cNvPr>
          <p:cNvSpPr txBox="1"/>
          <p:nvPr/>
        </p:nvSpPr>
        <p:spPr>
          <a:xfrm>
            <a:off x="-1" y="3042175"/>
            <a:ext cx="576661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4. Select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, 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 Design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contextual 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Data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group, choose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 Source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dialog,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Horizontal (Category) Axis Labels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section,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Edit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6.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A3:A7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7.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twice.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E09E6-AE18-265F-8296-F9D61295B5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508" b="6452"/>
          <a:stretch/>
        </p:blipFill>
        <p:spPr>
          <a:xfrm>
            <a:off x="5594825" y="0"/>
            <a:ext cx="6597174" cy="522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712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D1B4D-60DC-4EED-10FF-2269280B9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E9DEC01-C0D6-3621-2414-65B21CC27B72}"/>
              </a:ext>
            </a:extLst>
          </p:cNvPr>
          <p:cNvSpPr txBox="1"/>
          <p:nvPr/>
        </p:nvSpPr>
        <p:spPr>
          <a:xfrm>
            <a:off x="0" y="0"/>
            <a:ext cx="455725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15.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Add a Pie Chart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Using the data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Combined Sales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worksheet, add a Pie chart including labels that presents the combined sales for each representative.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5E9E20-6F3D-D23C-C30B-38FEC09CCD55}"/>
              </a:ext>
            </a:extLst>
          </p:cNvPr>
          <p:cNvSpPr txBox="1"/>
          <p:nvPr/>
        </p:nvSpPr>
        <p:spPr>
          <a:xfrm>
            <a:off x="-1" y="3042175"/>
            <a:ext cx="576661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4. Select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, and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Chart Design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contextual tab,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Data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group, choose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5.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Select Data Source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dialog, in the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Horizontal (Category) Axis Labels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section, select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Edit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6. Select cells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A3:A7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.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7. Click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12529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 twice.</a:t>
            </a: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805B4-3501-F976-51AE-9153B36492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178" b="7312"/>
          <a:stretch/>
        </p:blipFill>
        <p:spPr>
          <a:xfrm>
            <a:off x="5649761" y="1"/>
            <a:ext cx="6542238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98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2. Client Onboarding and Billing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6DB0F-5593-71C1-7104-82DF74BD248B}"/>
              </a:ext>
            </a:extLst>
          </p:cNvPr>
          <p:cNvSpPr txBox="1"/>
          <p:nvPr/>
        </p:nvSpPr>
        <p:spPr>
          <a:xfrm>
            <a:off x="0" y="1639336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2. Access the Client Billing Worksheet: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Click on the tab labeled "Client Billing" at the bottom of the Excel window to select this specific worksheet where client information, billing, and payments are tracked.</a:t>
            </a:r>
          </a:p>
        </p:txBody>
      </p:sp>
    </p:spTree>
    <p:extLst>
      <p:ext uri="{BB962C8B-B14F-4D97-AF65-F5344CB8AC3E}">
        <p14:creationId xmlns:p14="http://schemas.microsoft.com/office/powerpoint/2010/main" val="2499158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2. Client Onboarding and Billing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6DB0F-5593-71C1-7104-82DF74BD248B}"/>
              </a:ext>
            </a:extLst>
          </p:cNvPr>
          <p:cNvSpPr txBox="1"/>
          <p:nvPr/>
        </p:nvSpPr>
        <p:spPr>
          <a:xfrm>
            <a:off x="0" y="1639336"/>
            <a:ext cx="121920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3. Change the Page Margins to Narrow: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To change the margins to "Narrow" on the "Client Billing" worksheet, follow these steps:</a:t>
            </a:r>
          </a:p>
          <a:p>
            <a:pPr marL="914400" marR="0" lvl="1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Click on the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Page Layout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tab from the top menu in Excel.</a:t>
            </a:r>
          </a:p>
          <a:p>
            <a:pPr marL="914400" marR="0" lvl="1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 the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Page Setup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group, locate the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Margins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dropdown.</a:t>
            </a:r>
          </a:p>
          <a:p>
            <a:pPr marL="914400" marR="0" lvl="1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Click on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Margins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and select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Narrow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from the list of margin options.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This will reduce the margins on all sides of the page to fit more content when printing or viewing the sheet.</a:t>
            </a:r>
          </a:p>
        </p:txBody>
      </p:sp>
    </p:spTree>
    <p:extLst>
      <p:ext uri="{BB962C8B-B14F-4D97-AF65-F5344CB8AC3E}">
        <p14:creationId xmlns:p14="http://schemas.microsoft.com/office/powerpoint/2010/main" val="1393488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2. Client Onboarding and Billing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6DB0F-5593-71C1-7104-82DF74BD248B}"/>
              </a:ext>
            </a:extLst>
          </p:cNvPr>
          <p:cNvSpPr txBox="1"/>
          <p:nvPr/>
        </p:nvSpPr>
        <p:spPr>
          <a:xfrm>
            <a:off x="0" y="1639336"/>
            <a:ext cx="1219200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4. Verify the Data: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Ensure the client data such as Client ID, Client Name, Contact, Billed Amount, and Paid Amount are correctly entered and formatted as per the requirements displayed in the screenshot.</a:t>
            </a:r>
          </a:p>
        </p:txBody>
      </p:sp>
    </p:spTree>
    <p:extLst>
      <p:ext uri="{BB962C8B-B14F-4D97-AF65-F5344CB8AC3E}">
        <p14:creationId xmlns:p14="http://schemas.microsoft.com/office/powerpoint/2010/main" val="381448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D0F0-7796-6AA4-0582-34A53331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2. Client Onboarding and Billing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6DB0F-5593-71C1-7104-82DF74BD248B}"/>
              </a:ext>
            </a:extLst>
          </p:cNvPr>
          <p:cNvSpPr txBox="1"/>
          <p:nvPr/>
        </p:nvSpPr>
        <p:spPr>
          <a:xfrm>
            <a:off x="0" y="1639336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5. Save the Changes: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After changing the margins and verifying the data, save the Excel file by clicking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File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&gt;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Save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or using the shortcut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Ctrl + 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71251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3398</Words>
  <Application>Microsoft Office PowerPoint</Application>
  <PresentationFormat>Widescreen</PresentationFormat>
  <Paragraphs>184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-apple-system</vt:lpstr>
      <vt:lpstr>Aptos</vt:lpstr>
      <vt:lpstr>Aptos Display</vt:lpstr>
      <vt:lpstr>Arial</vt:lpstr>
      <vt:lpstr>Calibri</vt:lpstr>
      <vt:lpstr>Office Theme</vt:lpstr>
      <vt:lpstr>Preparation for Microsoft Exam</vt:lpstr>
      <vt:lpstr>1. Freeze Rows 1 and 2</vt:lpstr>
      <vt:lpstr>1. Freeze Rows 1 and 2</vt:lpstr>
      <vt:lpstr>1. Freeze Rows 1 and 2</vt:lpstr>
      <vt:lpstr>2. Client Onboarding and Billing</vt:lpstr>
      <vt:lpstr>2. Client Onboarding and Billing</vt:lpstr>
      <vt:lpstr>2. Client Onboarding and Billing</vt:lpstr>
      <vt:lpstr>2. Client Onboarding and Billing</vt:lpstr>
      <vt:lpstr>2. Client Onboarding and Billing</vt:lpstr>
      <vt:lpstr>3. Creating a monthly income report for Fabrikam Residences, with some specific instructions at the bottom related to adding "Rent" as a tag in the document properties.</vt:lpstr>
      <vt:lpstr>3. Creating a monthly income report for Fabrikam Residences, with some specific instructions at the bottom related to adding "Rent" as a tag in the document properties.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297</cp:revision>
  <dcterms:created xsi:type="dcterms:W3CDTF">2024-08-07T00:37:24Z</dcterms:created>
  <dcterms:modified xsi:type="dcterms:W3CDTF">2024-10-10T23:00:38Z</dcterms:modified>
</cp:coreProperties>
</file>

<file path=docProps/thumbnail.jpeg>
</file>